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4" r:id="rId5"/>
    <p:sldId id="259" r:id="rId6"/>
    <p:sldId id="260" r:id="rId7"/>
    <p:sldId id="265" r:id="rId8"/>
    <p:sldId id="263" r:id="rId9"/>
    <p:sldId id="267" r:id="rId10"/>
    <p:sldId id="261" r:id="rId11"/>
    <p:sldId id="262" r:id="rId12"/>
    <p:sldId id="266" r:id="rId13"/>
    <p:sldId id="268" r:id="rId14"/>
    <p:sldId id="269" r:id="rId15"/>
    <p:sldId id="271" r:id="rId16"/>
    <p:sldId id="272" r:id="rId17"/>
    <p:sldId id="270" r:id="rId18"/>
    <p:sldId id="276" r:id="rId19"/>
    <p:sldId id="273" r:id="rId20"/>
    <p:sldId id="275" r:id="rId21"/>
    <p:sldId id="274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10" y="149225"/>
            <a:ext cx="11443335" cy="622300"/>
          </a:xfrm>
        </p:spPr>
        <p:txBody>
          <a:bodyPr/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11250"/>
            <a:ext cx="11443970" cy="500189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-22860" y="868680"/>
            <a:ext cx="1220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722370" y="1736090"/>
            <a:ext cx="45040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项目名称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44290" y="3827145"/>
            <a:ext cx="4504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汇报人：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XXX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研究设计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sym typeface="+mn-ea"/>
              </a:rPr>
              <a:t>至少包括以下内容：</a:t>
            </a:r>
            <a:endParaRPr lang="zh-CN" altLang="en-US" dirty="0" smtClean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ym typeface="+mn-ea"/>
              </a:rPr>
              <a:t>研究设计的类型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>
                <a:sym typeface="+mn-ea"/>
              </a:rPr>
              <a:t>分组方法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>
                <a:sym typeface="+mn-ea"/>
              </a:rPr>
              <a:t>设盲的水平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>
                <a:sym typeface="+mn-ea"/>
              </a:rPr>
              <a:t>达到研究预期目的所需的病例数及本中心承担的病例数</a:t>
            </a:r>
            <a:endParaRPr lang="zh-CN" altLang="en-US" dirty="0" smtClean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ym typeface="+mn-ea"/>
              </a:rPr>
              <a:t>研究预期的进度和完成日期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入选标准</a:t>
            </a:r>
            <a:endParaRPr lang="zh-CN" altLang="en-US"/>
          </a:p>
        </p:txBody>
      </p:sp>
      <p:sp>
        <p:nvSpPr>
          <p:cNvPr id="4" name="内容占位符 3"/>
          <p:cNvSpPr/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41060" y="3244850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排除标准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退出标准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研究终点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研究结束后的随访（如有）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研究流程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知情同意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受试者招募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给药方法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2647315" y="1597025"/>
            <a:ext cx="881380" cy="881380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2647315" y="2670175"/>
            <a:ext cx="881380" cy="881380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2647315" y="3743325"/>
            <a:ext cx="881380" cy="881380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14115" y="1776730"/>
            <a:ext cx="171450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000" b="1">
                <a:ea typeface="宋体" panose="02010600030101010101" pitchFamily="2" charset="-122"/>
              </a:rPr>
              <a:t>项目简介</a:t>
            </a:r>
            <a:endParaRPr lang="zh-CN" altLang="en-US" sz="3000" b="1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14115" y="2834640"/>
            <a:ext cx="171450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000" b="1">
                <a:ea typeface="宋体" panose="02010600030101010101" pitchFamily="2" charset="-122"/>
              </a:rPr>
              <a:t>研究背景</a:t>
            </a:r>
            <a:endParaRPr lang="zh-CN" altLang="en-US" sz="3000" b="1"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14115" y="3907155"/>
            <a:ext cx="554355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000" b="1">
                <a:ea typeface="宋体" panose="02010600030101010101" pitchFamily="2" charset="-122"/>
              </a:rPr>
              <a:t>研究目的、方案设计及具体内容</a:t>
            </a:r>
            <a:endParaRPr lang="zh-CN" altLang="en-US" sz="3000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不良事件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界定需上报的不良事件的定义（如有）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 dirty="0" smtClean="0">
                <a:sym typeface="+mn-ea"/>
              </a:rPr>
              <a:t>不良事件的记录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>
                <a:sym typeface="+mn-ea"/>
              </a:rPr>
              <a:t>严重不良事件的报告方法、处理措施、随访的方式、时间和转归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>
                <a:sym typeface="+mn-ea"/>
              </a:rPr>
              <a:t>中止研究的标准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>
                <a:sym typeface="+mn-ea"/>
              </a:rPr>
              <a:t>紧急情况下破盲的规定</a:t>
            </a:r>
            <a:endParaRPr lang="en-US" altLang="zh-CN" dirty="0" smtClean="0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8000" b="1">
                <a:latin typeface="宋体" panose="02010600030101010101" pitchFamily="2" charset="-122"/>
                <a:ea typeface="宋体" panose="02010600030101010101" pitchFamily="2" charset="-122"/>
              </a:rPr>
              <a:t>谢  谢！</a:t>
            </a:r>
            <a:endParaRPr lang="zh-CN" altLang="en-US" sz="8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524000" y="2456180"/>
            <a:ext cx="9144000" cy="1054100"/>
          </a:xfrm>
        </p:spPr>
        <p:txBody>
          <a:bodyPr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项目简介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项目简介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11250"/>
            <a:ext cx="11443970" cy="5335270"/>
          </a:xfrm>
        </p:spPr>
        <p:txBody>
          <a:bodyPr>
            <a:normAutofit fontScale="70000"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至少包括以下内容：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申办科室：</a:t>
            </a:r>
            <a:r>
              <a:rPr lang="en-US" altLang="zh-CN"/>
              <a:t>XXXX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主研单位：</a:t>
            </a:r>
            <a:r>
              <a:rPr lang="en-US" altLang="zh-CN"/>
              <a:t>XXXXXX</a:t>
            </a:r>
            <a:r>
              <a:rPr lang="zh-CN" altLang="en-US">
                <a:ea typeface="宋体" panose="02010600030101010101" pitchFamily="2" charset="-122"/>
              </a:rPr>
              <a:t>（其他研究单位共</a:t>
            </a:r>
            <a:r>
              <a:rPr lang="en-US" altLang="zh-CN">
                <a:ea typeface="宋体" panose="02010600030101010101" pitchFamily="2" charset="-122"/>
              </a:rPr>
              <a:t>X</a:t>
            </a:r>
            <a:r>
              <a:rPr lang="zh-CN" altLang="en-US">
                <a:ea typeface="宋体" panose="02010600030101010101" pitchFamily="2" charset="-122"/>
              </a:rPr>
              <a:t>家）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参加国家：          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ym typeface="+mn-ea"/>
              </a:rPr>
              <a:t>申办方：</a:t>
            </a:r>
            <a:r>
              <a:rPr lang="en-US" altLang="zh-CN">
                <a:sym typeface="+mn-ea"/>
              </a:rPr>
              <a:t>xxxx</a:t>
            </a:r>
            <a:endParaRPr lang="en-US" altLang="zh-CN"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/>
              <a:t>CRO</a:t>
            </a:r>
            <a:r>
              <a:rPr lang="zh-CN" altLang="en-US">
                <a:ea typeface="宋体" panose="02010600030101010101" pitchFamily="2" charset="-122"/>
              </a:rPr>
              <a:t>及其他合作方：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项目研究期限: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药物分类：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临床试验分期：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研究团队</a:t>
            </a:r>
            <a:endParaRPr lang="zh-CN" altLang="en-US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39420" y="1531938"/>
          <a:ext cx="11555730" cy="350202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25955"/>
                <a:gridCol w="1413510"/>
                <a:gridCol w="1854835"/>
                <a:gridCol w="2854960"/>
                <a:gridCol w="1580515"/>
                <a:gridCol w="1925955"/>
              </a:tblGrid>
              <a:tr h="819785">
                <a:tc>
                  <a:txBody>
                    <a:bodyPr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姓名</a:t>
                      </a:r>
                      <a:endParaRPr lang="zh-CN" altLang="en-US" sz="2000" dirty="0" smtClean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 anchor="ctr" anchorCtr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职业</a:t>
                      </a:r>
                      <a:endParaRPr lang="zh-CN" altLang="en-US" sz="2000" dirty="0" smtClean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 anchor="ctr" anchorCtr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职称</a:t>
                      </a:r>
                      <a:endParaRPr lang="zh-CN" altLang="en-US" sz="2000" dirty="0" smtClean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 anchor="ctr" anchorCtr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最近一次检查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GCP</a:t>
                      </a: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培训情况</a:t>
                      </a:r>
                      <a:endParaRPr lang="zh-CN" altLang="en-US" sz="2000" dirty="0" smtClean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1920" marR="121920" anchor="ctr" anchorCtr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职责</a:t>
                      </a:r>
                      <a:endParaRPr lang="zh-CN" altLang="en-US" sz="2000" dirty="0" smtClean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 anchor="ctr" anchorCtr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现承担项目数</a:t>
                      </a:r>
                      <a:endParaRPr lang="zh-CN" altLang="en-US" sz="2000" dirty="0" smtClean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 anchor="ctr" anchorCtr="0"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670560">
                <a:tc>
                  <a:txBody>
                    <a:bodyPr/>
                    <a:p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XX</a:t>
                      </a:r>
                      <a:endParaRPr lang="en-US" altLang="zh-CN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医生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副主任医师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2020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年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月 国家级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主要研究者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无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705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张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XX</a:t>
                      </a:r>
                      <a:endParaRPr lang="en-US" altLang="zh-CN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护士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主管护师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2020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年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月 院级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研究护士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药品管理员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无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70560"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70560"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0" marR="1219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524000" y="2456180"/>
            <a:ext cx="9144000" cy="1054100"/>
          </a:xfrm>
        </p:spPr>
        <p:txBody>
          <a:bodyPr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研究背景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研究背景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220595" y="2170430"/>
            <a:ext cx="7751445" cy="2481580"/>
          </a:xfrm>
        </p:spPr>
        <p:txBody>
          <a:bodyPr>
            <a:normAutofit fontScale="90000"/>
          </a:bodyPr>
          <a:p>
            <a:pPr>
              <a:lnSpc>
                <a:spcPct val="15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研究目的、方案设计及具体内容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研究目的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be60a031-6f43-4998-94d6-499c3684a7d7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</Words>
  <Application>WPS 演示</Application>
  <PresentationFormat>宽屏</PresentationFormat>
  <Paragraphs>120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微软雅黑</vt:lpstr>
      <vt:lpstr>Office 主题</vt:lpstr>
      <vt:lpstr>PowerPoint 演示文稿</vt:lpstr>
      <vt:lpstr>目录</vt:lpstr>
      <vt:lpstr>项目简介</vt:lpstr>
      <vt:lpstr>项目简介</vt:lpstr>
      <vt:lpstr>研究团队</vt:lpstr>
      <vt:lpstr>研究背景</vt:lpstr>
      <vt:lpstr>研究背景</vt:lpstr>
      <vt:lpstr>研究目的、方案设计及具体内容</vt:lpstr>
      <vt:lpstr>研究目的</vt:lpstr>
      <vt:lpstr>研究设计</vt:lpstr>
      <vt:lpstr>入选标准</vt:lpstr>
      <vt:lpstr>排除标准</vt:lpstr>
      <vt:lpstr>退出标准</vt:lpstr>
      <vt:lpstr>研究终点</vt:lpstr>
      <vt:lpstr>研究结束后的随访（如有）</vt:lpstr>
      <vt:lpstr>研究流程</vt:lpstr>
      <vt:lpstr>知情同意书</vt:lpstr>
      <vt:lpstr>受试者招募</vt:lpstr>
      <vt:lpstr>给药方法</vt:lpstr>
      <vt:lpstr>不良事件</vt:lpstr>
      <vt:lpstr>谢  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moi</cp:lastModifiedBy>
  <cp:revision>6</cp:revision>
  <dcterms:created xsi:type="dcterms:W3CDTF">2020-07-30T02:10:00Z</dcterms:created>
  <dcterms:modified xsi:type="dcterms:W3CDTF">2020-08-05T00:45:27Z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